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Cookie"/>
      <p:regular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Source Code Pro"/>
      <p:regular r:id="rId50"/>
      <p:bold r:id="rId51"/>
      <p:italic r:id="rId52"/>
      <p:boldItalic r:id="rId53"/>
    </p:embeddedFont>
    <p:embeddedFont>
      <p:font typeface="Merriweather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8A13BC-7290-41E7-9D54-CE5F8179826D}">
  <a:tblStyle styleId="{E18A13BC-7290-41E7-9D54-CE5F81798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823EA2A-38F7-401C-835C-D04E28BED7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C06DCB-EF8C-4EB1-B801-9C0D316E4A1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Cookie-regular.fntdata"/><Relationship Id="rId36" Type="http://schemas.openxmlformats.org/officeDocument/2006/relationships/slide" Target="slides/slide30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CodePro-bold.fntdata"/><Relationship Id="rId50" Type="http://schemas.openxmlformats.org/officeDocument/2006/relationships/font" Target="fonts/SourceCodePro-regular.fntdata"/><Relationship Id="rId53" Type="http://schemas.openxmlformats.org/officeDocument/2006/relationships/font" Target="fonts/SourceCodePro-boldItalic.fntdata"/><Relationship Id="rId52" Type="http://schemas.openxmlformats.org/officeDocument/2006/relationships/font" Target="fonts/SourceCodePro-italic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.fntdata"/><Relationship Id="rId10" Type="http://schemas.openxmlformats.org/officeDocument/2006/relationships/slide" Target="slides/slide4.xml"/><Relationship Id="rId54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56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73c6e9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073c6e9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0c36f79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0c36f79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073c6e9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073c6e9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abc548e7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abc548e7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le lien entre Cas d’utilisation et IHM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18fe761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18fe761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transition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18fe761a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18fe761a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Ajouter transition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dee29dd5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dee29dd5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Est-ce vraiment utile ? Il y a une démo après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18fe761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18fe761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Ajouter transition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d6b62dd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0d6b62dd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aa1417b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aa1417b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6b3565f7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6b3565f7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c43aca7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c43aca7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d1513d8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d1513d8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d1513d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d1513d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aa1417bc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aa1417b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partir de cette diapo, le “fil rouge” c’est “Lancer préparation café”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aa1417b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aa1417b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dee29f62c_4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dee29f62c_4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c9316cd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c9316cd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 la base de données ?! Restons sur la </a:t>
            </a:r>
            <a:r>
              <a:rPr lang="fr">
                <a:solidFill>
                  <a:schemeClr val="dk1"/>
                </a:solidFill>
              </a:rPr>
              <a:t>“Lancer préparation café” : il y a deux requêtes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c43aca76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c43aca76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f8cd4a9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f8cd4a9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Voir </a:t>
            </a:r>
            <a:r>
              <a:rPr lang="fr">
                <a:solidFill>
                  <a:schemeClr val="dk1"/>
                </a:solidFill>
              </a:rPr>
              <a:t>“Lancer préparation café”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423c611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3423c611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simplifierais ce tableau. Ce tableau a sa place dans un dossier mais il est trop détaillé pour un diaporama.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073c6e99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073c6e9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090844c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090844c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073c6e9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073c6e9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6b3565f7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6b3565f7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073c6e99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073c6e9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ea1eab6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ea1eab6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6b3565f7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6b3565f7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73c6e99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73c6e99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1pPr>
            <a:lvl2pPr lvl="1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2pPr>
            <a:lvl3pPr lvl="2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3pPr>
            <a:lvl4pPr lvl="3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4pPr>
            <a:lvl5pPr lvl="4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6pPr>
            <a:lvl7pPr lvl="6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7pPr>
            <a:lvl8pPr lvl="7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8pPr>
            <a:lvl9pPr lvl="8" rtl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1pPr>
            <a:lvl2pPr lvl="1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2pPr>
            <a:lvl3pPr lvl="2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3pPr>
            <a:lvl4pPr lvl="3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4pPr>
            <a:lvl5pPr lvl="4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5pPr>
            <a:lvl6pPr lvl="5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6pPr>
            <a:lvl7pPr lvl="6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7pPr>
            <a:lvl8pPr lvl="7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8pPr>
            <a:lvl9pPr lvl="8">
              <a:buNone/>
              <a:defRPr b="1" sz="1200">
                <a:latin typeface="Cookie"/>
                <a:ea typeface="Cookie"/>
                <a:cs typeface="Cookie"/>
                <a:sym typeface="Cooki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77875" y="4663225"/>
            <a:ext cx="134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1pPr>
            <a:lvl2pPr lvl="1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2pPr>
            <a:lvl3pPr lvl="2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3pPr>
            <a:lvl4pPr lvl="3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4pPr>
            <a:lvl5pPr lvl="4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5pPr>
            <a:lvl6pPr lvl="5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6pPr>
            <a:lvl7pPr lvl="6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7pPr>
            <a:lvl8pPr lvl="7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8pPr>
            <a:lvl9pPr lvl="8" rtl="0" algn="r">
              <a:lnSpc>
                <a:spcPct val="80000"/>
              </a:lnSpc>
              <a:buClr>
                <a:schemeClr val="dk1"/>
              </a:buClr>
              <a:buSzPts val="852"/>
              <a:buFont typeface="Arial"/>
              <a:buNone/>
              <a:defRPr b="1" sz="1030">
                <a:solidFill>
                  <a:schemeClr val="dk2"/>
                </a:solidFill>
                <a:latin typeface="Cookie"/>
                <a:ea typeface="Cookie"/>
                <a:cs typeface="Cookie"/>
                <a:sym typeface="Cooki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r>
              <a:t/>
            </a:r>
            <a:endParaRPr b="0" sz="77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632425" y="1118600"/>
            <a:ext cx="42645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3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Pikawa</a:t>
            </a:r>
            <a:endParaRPr sz="113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23967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Anthony BRYCKAERT</a:t>
            </a:r>
            <a:r>
              <a:rPr b="1" lang="fr" sz="15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BTS SN IR 2022</a:t>
            </a:r>
            <a:endParaRPr b="1" sz="15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fr" sz="158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evue finale</a:t>
            </a:r>
            <a:endParaRPr b="1" sz="158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8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950" y="38000"/>
            <a:ext cx="1457325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39950" cy="51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>
                <a:latin typeface="Cookie"/>
                <a:ea typeface="Cookie"/>
                <a:cs typeface="Cookie"/>
                <a:sym typeface="Cookie"/>
              </a:rPr>
              <a:t>Les ressources logicielles</a:t>
            </a:r>
            <a:endParaRPr sz="330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3683963" y="4293926"/>
            <a:ext cx="16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Qt Creator (EDI)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430" y="2799366"/>
            <a:ext cx="1660605" cy="1531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445" y="2799387"/>
            <a:ext cx="1660619" cy="139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1160601" y="4126764"/>
            <a:ext cx="20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BOUML</a:t>
            </a:r>
            <a:endParaRPr sz="41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910149" y="1099084"/>
            <a:ext cx="332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Outil de gestion de projet collaboratif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48" y="1238429"/>
            <a:ext cx="3143207" cy="10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5153" y="1510200"/>
            <a:ext cx="4229997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8400" y="2545926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2071" y="4047875"/>
            <a:ext cx="961408" cy="403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5982363" y="4456301"/>
            <a:ext cx="16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Gestion de versions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39950" cy="51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Les ressources de développement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460462" y="3783403"/>
            <a:ext cx="305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Bibliothèque logicielle orientée objet développée en C++ Version 5.12.8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014" y="2229525"/>
            <a:ext cx="1727982" cy="161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9075" y="1495550"/>
            <a:ext cx="1505848" cy="150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650" y="2284525"/>
            <a:ext cx="1339500" cy="15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3042450" y="979378"/>
            <a:ext cx="305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Poste de développement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GNU/Linux Ubuntu 20.04 LTS</a:t>
            </a:r>
            <a:endParaRPr b="1"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5760000" y="3875800"/>
            <a:ext cx="27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333333"/>
                </a:solidFill>
                <a:highlight>
                  <a:srgbClr val="FFFFFF"/>
                </a:highlight>
              </a:rPr>
              <a:t>Langage orienté objet C++11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Diagramme de cas d’utilisation</a:t>
            </a:r>
            <a:endParaRPr b="1" sz="3000">
              <a:solidFill>
                <a:srgbClr val="333333"/>
              </a:solidFill>
              <a:highlight>
                <a:srgbClr val="FFFFFF"/>
              </a:highlight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0" r="0" t="1468"/>
          <a:stretch/>
        </p:blipFill>
        <p:spPr>
          <a:xfrm>
            <a:off x="1536263" y="805475"/>
            <a:ext cx="6071475" cy="40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9425" y="0"/>
            <a:ext cx="9182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IHM : Choisir le type de capsules</a:t>
            </a:r>
            <a:r>
              <a:rPr lang="fr" sz="3000">
                <a:latin typeface="Cookie"/>
                <a:ea typeface="Cookie"/>
                <a:cs typeface="Cookie"/>
                <a:sym typeface="Cookie"/>
              </a:rPr>
              <a:t> et de longueur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7745375" y="3175809"/>
            <a:ext cx="1185000" cy="1157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4" name="Google Shape;194;p25"/>
          <p:cNvSpPr/>
          <p:nvPr/>
        </p:nvSpPr>
        <p:spPr>
          <a:xfrm>
            <a:off x="8112313" y="3259489"/>
            <a:ext cx="699600" cy="63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5" name="Google Shape;195;p25"/>
          <p:cNvSpPr/>
          <p:nvPr/>
        </p:nvSpPr>
        <p:spPr>
          <a:xfrm>
            <a:off x="8019360" y="3386242"/>
            <a:ext cx="699600" cy="633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6" name="Google Shape;196;p25"/>
          <p:cNvSpPr/>
          <p:nvPr/>
        </p:nvSpPr>
        <p:spPr>
          <a:xfrm>
            <a:off x="7905650" y="3529991"/>
            <a:ext cx="699600" cy="63390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97" name="Google Shape;197;p25"/>
          <p:cNvSpPr txBox="1"/>
          <p:nvPr/>
        </p:nvSpPr>
        <p:spPr>
          <a:xfrm>
            <a:off x="7848701" y="3476446"/>
            <a:ext cx="1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/>
              <a:t>1</a:t>
            </a:r>
            <a:endParaRPr sz="600"/>
          </a:p>
        </p:txBody>
      </p:sp>
      <p:sp>
        <p:nvSpPr>
          <p:cNvPr id="198" name="Google Shape;198;p25"/>
          <p:cNvSpPr txBox="1"/>
          <p:nvPr/>
        </p:nvSpPr>
        <p:spPr>
          <a:xfrm>
            <a:off x="7980224" y="3330693"/>
            <a:ext cx="1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/>
              <a:t>2</a:t>
            </a:r>
            <a:endParaRPr sz="600"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375" y="1237650"/>
            <a:ext cx="6418501" cy="37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8112315" y="3175799"/>
            <a:ext cx="1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/>
              <a:t>3</a:t>
            </a:r>
            <a:endParaRPr sz="600"/>
          </a:p>
        </p:txBody>
      </p:sp>
      <p:sp>
        <p:nvSpPr>
          <p:cNvPr id="201" name="Google Shape;201;p25"/>
          <p:cNvSpPr txBox="1"/>
          <p:nvPr/>
        </p:nvSpPr>
        <p:spPr>
          <a:xfrm>
            <a:off x="7775090" y="4062933"/>
            <a:ext cx="118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Stacked widgets</a:t>
            </a:r>
            <a:endParaRPr sz="1000"/>
          </a:p>
        </p:txBody>
      </p:sp>
      <p:sp>
        <p:nvSpPr>
          <p:cNvPr id="202" name="Google Shape;202;p25"/>
          <p:cNvSpPr/>
          <p:nvPr/>
        </p:nvSpPr>
        <p:spPr>
          <a:xfrm>
            <a:off x="2515325" y="1567475"/>
            <a:ext cx="1433700" cy="158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5"/>
          <p:cNvCxnSpPr/>
          <p:nvPr/>
        </p:nvCxnSpPr>
        <p:spPr>
          <a:xfrm flipH="1">
            <a:off x="3525875" y="1019950"/>
            <a:ext cx="290400" cy="1675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4" name="Google Shape;204;p25"/>
          <p:cNvSpPr txBox="1"/>
          <p:nvPr/>
        </p:nvSpPr>
        <p:spPr>
          <a:xfrm>
            <a:off x="2134325" y="648600"/>
            <a:ext cx="21735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erriweather"/>
                <a:ea typeface="Merriweather"/>
                <a:cs typeface="Merriweather"/>
                <a:sym typeface="Merriweather"/>
              </a:rPr>
              <a:t>Sélection de la longueur</a:t>
            </a:r>
            <a:endParaRPr b="1"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80"/>
                </a:solidFill>
                <a:latin typeface="Cambria"/>
                <a:ea typeface="Cambria"/>
                <a:cs typeface="Cambria"/>
                <a:sym typeface="Cambria"/>
              </a:rPr>
              <a:t>LUNGO</a:t>
            </a:r>
            <a:endParaRPr sz="1100">
              <a:solidFill>
                <a:srgbClr val="00008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000080"/>
                </a:solidFill>
                <a:latin typeface="Cambria"/>
                <a:ea typeface="Cambria"/>
                <a:cs typeface="Cambria"/>
                <a:sym typeface="Cambria"/>
              </a:rPr>
              <a:t>RISTRETTO</a:t>
            </a:r>
            <a:endParaRPr sz="1100">
              <a:solidFill>
                <a:srgbClr val="00008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80"/>
                </a:solidFill>
                <a:latin typeface="Cambria"/>
                <a:ea typeface="Cambria"/>
                <a:cs typeface="Cambria"/>
                <a:sym typeface="Cambria"/>
              </a:rPr>
              <a:t>ESPRESSO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4343388" y="861125"/>
            <a:ext cx="335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Merriweather"/>
                <a:ea typeface="Merriweather"/>
                <a:cs typeface="Merriweather"/>
                <a:sym typeface="Merriweather"/>
              </a:rPr>
              <a:t>Sélection d’une capsule</a:t>
            </a:r>
            <a:endParaRPr b="1"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4177600" y="1361625"/>
            <a:ext cx="1539900" cy="1964700"/>
          </a:xfrm>
          <a:prstGeom prst="roundRect">
            <a:avLst>
              <a:gd fmla="val 10575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5"/>
          <p:cNvCxnSpPr/>
          <p:nvPr/>
        </p:nvCxnSpPr>
        <p:spPr>
          <a:xfrm flipH="1">
            <a:off x="5126000" y="1202450"/>
            <a:ext cx="465600" cy="73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25"/>
          <p:cNvSpPr txBox="1"/>
          <p:nvPr/>
        </p:nvSpPr>
        <p:spPr>
          <a:xfrm>
            <a:off x="31800" y="692950"/>
            <a:ext cx="213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Page d'accueil</a:t>
            </a:r>
            <a:endParaRPr sz="2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9425" y="0"/>
            <a:ext cx="91828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278" y="1264100"/>
            <a:ext cx="6381597" cy="37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IHM : Lancer la préparation d’un café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2509801" y="710000"/>
            <a:ext cx="151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Avancement de la préparation</a:t>
            </a:r>
            <a:endParaRPr b="1" sz="1200"/>
          </a:p>
        </p:txBody>
      </p:sp>
      <p:sp>
        <p:nvSpPr>
          <p:cNvPr id="217" name="Google Shape;217;p26"/>
          <p:cNvSpPr txBox="1"/>
          <p:nvPr/>
        </p:nvSpPr>
        <p:spPr>
          <a:xfrm>
            <a:off x="4034577" y="710000"/>
            <a:ext cx="166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Bouton pour lancer la préparation</a:t>
            </a:r>
            <a:endParaRPr b="1" sz="1200"/>
          </a:p>
        </p:txBody>
      </p:sp>
      <p:sp>
        <p:nvSpPr>
          <p:cNvPr id="218" name="Google Shape;218;p26"/>
          <p:cNvSpPr/>
          <p:nvPr/>
        </p:nvSpPr>
        <p:spPr>
          <a:xfrm>
            <a:off x="4355575" y="3893500"/>
            <a:ext cx="1216800" cy="10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460275" y="3765050"/>
            <a:ext cx="1702200" cy="7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6"/>
          <p:cNvCxnSpPr/>
          <p:nvPr/>
        </p:nvCxnSpPr>
        <p:spPr>
          <a:xfrm flipH="1">
            <a:off x="3715800" y="1120250"/>
            <a:ext cx="900" cy="264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flipH="1">
            <a:off x="5203850" y="1120250"/>
            <a:ext cx="900" cy="264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3" name="Google Shape;223;p26"/>
          <p:cNvSpPr txBox="1"/>
          <p:nvPr/>
        </p:nvSpPr>
        <p:spPr>
          <a:xfrm>
            <a:off x="31800" y="692950"/>
            <a:ext cx="213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Page d'accueil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9425" y="0"/>
            <a:ext cx="91828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897" y="1264100"/>
            <a:ext cx="6351503" cy="372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IHM : Visualiser les alertes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4034575" y="710000"/>
            <a:ext cx="25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États des alertes : réservoir d’eau, bac à capsules, etc …</a:t>
            </a:r>
            <a:endParaRPr b="1" sz="1200"/>
          </a:p>
        </p:txBody>
      </p:sp>
      <p:sp>
        <p:nvSpPr>
          <p:cNvPr id="233" name="Google Shape;233;p27"/>
          <p:cNvSpPr/>
          <p:nvPr/>
        </p:nvSpPr>
        <p:spPr>
          <a:xfrm>
            <a:off x="4232750" y="3179850"/>
            <a:ext cx="3270300" cy="1730700"/>
          </a:xfrm>
          <a:prstGeom prst="roundRect">
            <a:avLst>
              <a:gd fmla="val 10237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7"/>
          <p:cNvCxnSpPr>
            <a:endCxn id="233" idx="0"/>
          </p:cNvCxnSpPr>
          <p:nvPr/>
        </p:nvCxnSpPr>
        <p:spPr>
          <a:xfrm>
            <a:off x="5586200" y="1175850"/>
            <a:ext cx="281700" cy="200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5" name="Google Shape;235;p27"/>
          <p:cNvSpPr/>
          <p:nvPr/>
        </p:nvSpPr>
        <p:spPr>
          <a:xfrm>
            <a:off x="6090275" y="1526675"/>
            <a:ext cx="1185000" cy="1218600"/>
          </a:xfrm>
          <a:prstGeom prst="roundRect">
            <a:avLst>
              <a:gd fmla="val 10237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31800" y="692950"/>
            <a:ext cx="213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Page </a:t>
            </a: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d'accueil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9425" y="0"/>
            <a:ext cx="9182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IHM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7546490" y="4062933"/>
            <a:ext cx="118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Stacked widgets</a:t>
            </a:r>
            <a:endParaRPr sz="1000"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324" y="1347825"/>
            <a:ext cx="5671678" cy="33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31800" y="692950"/>
            <a:ext cx="213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Page Informations</a:t>
            </a:r>
            <a:endParaRPr sz="2600"/>
          </a:p>
        </p:txBody>
      </p:sp>
      <p:cxnSp>
        <p:nvCxnSpPr>
          <p:cNvPr id="247" name="Google Shape;247;p28"/>
          <p:cNvCxnSpPr/>
          <p:nvPr/>
        </p:nvCxnSpPr>
        <p:spPr>
          <a:xfrm flipH="1">
            <a:off x="3168850" y="1143000"/>
            <a:ext cx="534900" cy="66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4945675" y="1121025"/>
            <a:ext cx="333600" cy="134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" name="Google Shape;249;p28"/>
          <p:cNvSpPr txBox="1"/>
          <p:nvPr/>
        </p:nvSpPr>
        <p:spPr>
          <a:xfrm>
            <a:off x="3168075" y="655050"/>
            <a:ext cx="25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Indicateur de présence de la capsule dans le magasin</a:t>
            </a:r>
            <a:endParaRPr b="1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9425" y="0"/>
            <a:ext cx="9182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IHM : Suivre l’état de vie de la machine</a:t>
            </a:r>
            <a:endParaRPr sz="3000"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75" y="1277450"/>
            <a:ext cx="6262574" cy="3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/>
          <p:nvPr/>
        </p:nvSpPr>
        <p:spPr>
          <a:xfrm>
            <a:off x="4088600" y="1834625"/>
            <a:ext cx="3321900" cy="2114400"/>
          </a:xfrm>
          <a:prstGeom prst="roundRect">
            <a:avLst>
              <a:gd fmla="val 4721" name="adj"/>
            </a:avLst>
          </a:prstGeom>
          <a:noFill/>
          <a:ln cap="flat" cmpd="sng" w="2857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5770925" y="751113"/>
            <a:ext cx="253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/>
              <a:t>Statistiques d’entretien  </a:t>
            </a:r>
            <a:endParaRPr b="1" sz="1200"/>
          </a:p>
        </p:txBody>
      </p:sp>
      <p:cxnSp>
        <p:nvCxnSpPr>
          <p:cNvPr id="260" name="Google Shape;260;p29"/>
          <p:cNvCxnSpPr/>
          <p:nvPr/>
        </p:nvCxnSpPr>
        <p:spPr>
          <a:xfrm flipH="1">
            <a:off x="6008400" y="1074575"/>
            <a:ext cx="452100" cy="72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29"/>
          <p:cNvSpPr txBox="1"/>
          <p:nvPr/>
        </p:nvSpPr>
        <p:spPr>
          <a:xfrm>
            <a:off x="31800" y="692950"/>
            <a:ext cx="213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Page entretien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226100" y="923875"/>
            <a:ext cx="13998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Version 4.2</a:t>
            </a:r>
            <a:endParaRPr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0" y="1776839"/>
            <a:ext cx="3345288" cy="14505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0"/>
          <p:cNvSpPr txBox="1"/>
          <p:nvPr/>
        </p:nvSpPr>
        <p:spPr>
          <a:xfrm>
            <a:off x="6090975" y="1358088"/>
            <a:ext cx="302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>
                <a:solidFill>
                  <a:schemeClr val="dk1"/>
                </a:solidFill>
              </a:rPr>
              <a:t>Modulation : FSK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5" y="225012"/>
            <a:ext cx="688600" cy="10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203575" y="1677025"/>
            <a:ext cx="5735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Critères de choix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Disponible sur la Raspberry Pi et ESP32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Permet l'échange bidirectionnel de données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Portée 10-15 mètres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Débit 3 Mbit/s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API disponible sous Qt5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Rapidité de modulation: 1 M baud/s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Fréquence de 2,4 GHz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Liaison Pikawa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32640"/>
              <a:buFont typeface="Arial"/>
              <a:buNone/>
            </a:pPr>
            <a:r>
              <a:rPr lang="fr" sz="3370">
                <a:latin typeface="Cookie"/>
                <a:ea typeface="Cookie"/>
                <a:cs typeface="Cookie"/>
                <a:sym typeface="Cookie"/>
              </a:rPr>
              <a:t>Architecture logicielle </a:t>
            </a:r>
            <a:endParaRPr sz="3370"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24" y="712925"/>
            <a:ext cx="6558151" cy="43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60000"/>
          </a:blip>
          <a:srcRect b="0" l="0" r="42402" t="5731"/>
          <a:stretch/>
        </p:blipFill>
        <p:spPr>
          <a:xfrm>
            <a:off x="-2826400" y="0"/>
            <a:ext cx="5266550" cy="5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900700" y="25450"/>
            <a:ext cx="334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Table des </a:t>
            </a:r>
            <a:r>
              <a:rPr lang="fr" sz="30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matières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80175" y="1094850"/>
            <a:ext cx="6378600" cy="286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Présentation du projet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Cahier des charges 				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Analyse et conception du logiciel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" sz="2000"/>
              <a:t>Tests de validation et Conclusion 	</a:t>
            </a:r>
            <a:r>
              <a:rPr lang="fr"/>
              <a:t>					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340400" y="-2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32640"/>
              <a:buFont typeface="Arial"/>
              <a:buNone/>
            </a:pPr>
            <a:r>
              <a:rPr lang="fr" sz="3370">
                <a:latin typeface="Cookie"/>
                <a:ea typeface="Cookie"/>
                <a:cs typeface="Cookie"/>
                <a:sym typeface="Cookie"/>
              </a:rPr>
              <a:t>Architecture logicielle : classe </a:t>
            </a:r>
            <a:r>
              <a:rPr lang="fr" sz="3370">
                <a:latin typeface="Cookie"/>
                <a:ea typeface="Cookie"/>
                <a:cs typeface="Cookie"/>
                <a:sym typeface="Cookie"/>
              </a:rPr>
              <a:t>Cafetière</a:t>
            </a:r>
            <a:endParaRPr sz="3370">
              <a:latin typeface="Cookie"/>
              <a:ea typeface="Cookie"/>
              <a:cs typeface="Cookie"/>
              <a:sym typeface="Cookie"/>
            </a:endParaRPr>
          </a:p>
        </p:txBody>
      </p:sp>
      <p:cxnSp>
        <p:nvCxnSpPr>
          <p:cNvPr id="286" name="Google Shape;286;p32"/>
          <p:cNvCxnSpPr/>
          <p:nvPr/>
        </p:nvCxnSpPr>
        <p:spPr>
          <a:xfrm flipH="1" rot="10800000">
            <a:off x="142500" y="2184875"/>
            <a:ext cx="8882400" cy="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2"/>
          <p:cNvSpPr txBox="1"/>
          <p:nvPr/>
        </p:nvSpPr>
        <p:spPr>
          <a:xfrm>
            <a:off x="142500" y="843125"/>
            <a:ext cx="28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Attributs :</a:t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142500" y="2301875"/>
            <a:ext cx="28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Méthodes :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163" y="625850"/>
            <a:ext cx="1276625" cy="12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4">
            <a:alphaModFix/>
          </a:blip>
          <a:srcRect b="84300" l="0" r="0" t="0"/>
          <a:stretch/>
        </p:blipFill>
        <p:spPr>
          <a:xfrm>
            <a:off x="1230625" y="1356812"/>
            <a:ext cx="3185300" cy="8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5">
            <a:alphaModFix/>
          </a:blip>
          <a:srcRect b="37847" l="0" r="0" t="15777"/>
          <a:stretch/>
        </p:blipFill>
        <p:spPr>
          <a:xfrm>
            <a:off x="1230625" y="2277800"/>
            <a:ext cx="3185300" cy="238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5">
            <a:alphaModFix/>
          </a:blip>
          <a:srcRect b="37847" l="0" r="0" t="15777"/>
          <a:stretch/>
        </p:blipFill>
        <p:spPr>
          <a:xfrm>
            <a:off x="4656025" y="2301862"/>
            <a:ext cx="3185300" cy="238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298" name="Google Shape;298;p3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32640"/>
              <a:buFont typeface="Arial"/>
              <a:buNone/>
            </a:pPr>
            <a:r>
              <a:rPr lang="fr" sz="3370">
                <a:latin typeface="Cookie"/>
                <a:ea typeface="Cookie"/>
                <a:cs typeface="Cookie"/>
                <a:sym typeface="Cookie"/>
              </a:rPr>
              <a:t>B</a:t>
            </a:r>
            <a:r>
              <a:rPr lang="fr" sz="3370">
                <a:latin typeface="Cookie"/>
                <a:ea typeface="Cookie"/>
                <a:cs typeface="Cookie"/>
                <a:sym typeface="Cookie"/>
              </a:rPr>
              <a:t>ase de données</a:t>
            </a:r>
            <a:endParaRPr sz="337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178375" y="1618650"/>
            <a:ext cx="4521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</a:t>
            </a:r>
            <a:r>
              <a:rPr lang="fr"/>
              <a:t> de base de données : </a:t>
            </a:r>
            <a:r>
              <a:rPr b="1" lang="fr"/>
              <a:t>SQLite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Critères de choix :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</a:t>
            </a:r>
            <a:r>
              <a:rPr lang="fr"/>
              <a:t>erformance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Utilisée dans les </a:t>
            </a:r>
            <a:r>
              <a:rPr lang="fr"/>
              <a:t>appareils</a:t>
            </a:r>
            <a:r>
              <a:rPr lang="fr"/>
              <a:t> embarqués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</a:t>
            </a:r>
            <a:r>
              <a:rPr lang="fr"/>
              <a:t>as d’architecture client-serveur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fr"/>
              <a:t>Partie intégrante du programme</a:t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400"/>
            <a:ext cx="2486675" cy="1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178375" y="3696150"/>
            <a:ext cx="3733200" cy="1262100"/>
          </a:xfrm>
          <a:prstGeom prst="rect">
            <a:avLst/>
          </a:prstGeom>
          <a:noFill/>
          <a:ln cap="flat" cmpd="sng" w="19050">
            <a:solidFill>
              <a:srgbClr val="DD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Missions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Récupérer</a:t>
            </a:r>
            <a:r>
              <a:rPr lang="fr"/>
              <a:t> des champs et les afficher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Mettre à jour les statistiques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Vérifier</a:t>
            </a:r>
            <a:r>
              <a:rPr lang="fr"/>
              <a:t> la disponibilité des capsules</a:t>
            </a: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625" y="1812050"/>
            <a:ext cx="1337725" cy="133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6456025" y="3185325"/>
            <a:ext cx="15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pikawa.db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00" y="705175"/>
            <a:ext cx="7917676" cy="40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ct val="32640"/>
              <a:buFont typeface="Arial"/>
              <a:buNone/>
            </a:pPr>
            <a:r>
              <a:rPr lang="fr" sz="3370">
                <a:latin typeface="Cookie"/>
                <a:ea typeface="Cookie"/>
                <a:cs typeface="Cookie"/>
                <a:sym typeface="Cookie"/>
              </a:rPr>
              <a:t>Structure de la base de données</a:t>
            </a:r>
            <a:endParaRPr sz="337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311" name="Google Shape;311;p34"/>
          <p:cNvSpPr/>
          <p:nvPr/>
        </p:nvSpPr>
        <p:spPr>
          <a:xfrm>
            <a:off x="864900" y="1814975"/>
            <a:ext cx="111300" cy="13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5779075" y="2909175"/>
            <a:ext cx="1166400" cy="45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1994975" y="13774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1994975" y="18346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1994975" y="19870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1994975" y="21394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3747575" y="25204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3366575" y="41206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3366575" y="42730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5347775" y="20632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5381675" y="19108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5381675" y="20632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5381675" y="17584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5381675" y="16060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5381675" y="14536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5381675" y="13012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5381675" y="11488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6871775" y="2596675"/>
            <a:ext cx="1113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6905675" y="24442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6871775" y="1987075"/>
            <a:ext cx="1113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8590600" y="2139475"/>
            <a:ext cx="1113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7406375" y="4273075"/>
            <a:ext cx="339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5305475" y="39682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5305475" y="46540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5305475" y="42730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5305475" y="4425475"/>
            <a:ext cx="774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6871775" y="2444275"/>
            <a:ext cx="1113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7400375" y="4425475"/>
            <a:ext cx="111300" cy="10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808975" y="-49075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Scénario:  Lancer préparation café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25" y="657300"/>
            <a:ext cx="6199585" cy="44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3925" y="-1475"/>
            <a:ext cx="9968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lang="fr" sz="3070">
                <a:latin typeface="Cookie"/>
                <a:ea typeface="Cookie"/>
                <a:cs typeface="Cookie"/>
                <a:sym typeface="Cookie"/>
              </a:rPr>
              <a:t>Recevoir des données</a:t>
            </a:r>
            <a:endParaRPr sz="307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7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337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52" name="Google Shape;352;p36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graphicFrame>
        <p:nvGraphicFramePr>
          <p:cNvPr id="353" name="Google Shape;353;p36"/>
          <p:cNvGraphicFramePr/>
          <p:nvPr/>
        </p:nvGraphicFramePr>
        <p:xfrm>
          <a:off x="391225" y="228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4113750"/>
              </a:tblGrid>
              <a:tr h="2243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D69AA7"/>
                          </a:solidFill>
                        </a:rPr>
                        <a:t>void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FF8080"/>
                          </a:solidFill>
                        </a:rPr>
                        <a:t>Communication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::recevoir()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{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lang="fr" sz="1100">
                          <a:solidFill>
                            <a:srgbClr val="FF8080"/>
                          </a:solidFill>
                        </a:rPr>
                        <a:t>QByteArray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donnees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;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donnees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=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 socketBluetoothPikawa-&gt;readAll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()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;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trameRecue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+=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FF8080"/>
                          </a:solidFill>
                        </a:rPr>
                        <a:t>QString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donnees.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data()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;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i="1" lang="fr" sz="1100">
                          <a:solidFill>
                            <a:srgbClr val="45C6D6"/>
                          </a:solidFill>
                        </a:rPr>
                        <a:t>if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(estTrameValide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trameRecue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)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{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    </a:t>
                      </a:r>
                      <a:r>
                        <a:rPr lang="fr" sz="1100">
                          <a:solidFill>
                            <a:srgbClr val="FF8080"/>
                          </a:solidFill>
                        </a:rPr>
                        <a:t>TypeTrame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typeTrame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=</a:t>
                      </a: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extraireTypeTrame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trameRecue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;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00677C"/>
                          </a:solidFill>
                        </a:rPr>
                        <a:t>       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traiterTrame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fr" sz="1100">
                          <a:solidFill>
                            <a:srgbClr val="D6BB9A"/>
                          </a:solidFill>
                        </a:rPr>
                        <a:t>typeTrame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fr" sz="1100">
                          <a:solidFill>
                            <a:srgbClr val="C0C0C0"/>
                          </a:solidFill>
                        </a:rPr>
                        <a:t> 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trameRecue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);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    </a:t>
                      </a:r>
                      <a:r>
                        <a:rPr lang="fr" sz="1100">
                          <a:solidFill>
                            <a:schemeClr val="lt1"/>
                          </a:solidFill>
                        </a:rPr>
                        <a:t>trameRecue.clear();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rgbClr val="BEC0C2"/>
                          </a:solidFill>
                        </a:rPr>
                        <a:t>   </a:t>
                      </a:r>
                      <a:r>
                        <a:rPr lang="fr" sz="1100">
                          <a:solidFill>
                            <a:schemeClr val="dk1"/>
                          </a:solidFill>
                        </a:rPr>
                        <a:t>}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</a:rPr>
                        <a:t>}</a:t>
                      </a:r>
                      <a:endParaRPr b="1" sz="11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4" name="Google Shape;354;p36"/>
          <p:cNvGraphicFramePr/>
          <p:nvPr/>
        </p:nvGraphicFramePr>
        <p:xfrm>
          <a:off x="391225" y="106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41137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connect(socketBluetoothPikawa,</a:t>
                      </a:r>
                      <a:b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SIGNAL(readyRead()),</a:t>
                      </a:r>
                      <a:b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this,</a:t>
                      </a:r>
                      <a:b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1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 SLOT(recevoir()));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sp>
        <p:nvSpPr>
          <p:cNvPr id="355" name="Google Shape;355;p36"/>
          <p:cNvSpPr/>
          <p:nvPr/>
        </p:nvSpPr>
        <p:spPr>
          <a:xfrm>
            <a:off x="4728800" y="3045175"/>
            <a:ext cx="3699000" cy="43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/>
        </p:nvSpPr>
        <p:spPr>
          <a:xfrm>
            <a:off x="4572000" y="1160350"/>
            <a:ext cx="4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signal est émis à chaque fois que de nouvelles données sont disponibles</a:t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2184975" y="1302850"/>
            <a:ext cx="1621800" cy="216900"/>
          </a:xfrm>
          <a:prstGeom prst="rect">
            <a:avLst/>
          </a:prstGeom>
          <a:noFill/>
          <a:ln cap="flat" cmpd="sng" w="2857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4652600" y="1251700"/>
            <a:ext cx="4042200" cy="438000"/>
          </a:xfrm>
          <a:prstGeom prst="rect">
            <a:avLst/>
          </a:prstGeom>
          <a:noFill/>
          <a:ln cap="flat" cmpd="sng" w="2857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 txBox="1"/>
          <p:nvPr/>
        </p:nvSpPr>
        <p:spPr>
          <a:xfrm>
            <a:off x="4648200" y="2443800"/>
            <a:ext cx="38091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La classe QByteArray fournit un tableau d'octets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Construit un objet QString</a:t>
            </a:r>
            <a:r>
              <a:rPr lang="fr"/>
              <a:t> avec les données stockées dans le tableau d'octets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Efface le contenu de la trame pour la prochaine réception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537800" y="2740300"/>
            <a:ext cx="1423200" cy="1686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>
            <a:off x="4728800" y="2539600"/>
            <a:ext cx="3183300" cy="4380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537800" y="3121375"/>
            <a:ext cx="2644800" cy="1686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75550" y="4086675"/>
            <a:ext cx="1357200" cy="216900"/>
          </a:xfrm>
          <a:prstGeom prst="rect">
            <a:avLst/>
          </a:prstGeom>
          <a:noFill/>
          <a:ln cap="flat" cmpd="sng" w="2857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4728800" y="3780550"/>
            <a:ext cx="3230700" cy="438000"/>
          </a:xfrm>
          <a:prstGeom prst="rect">
            <a:avLst/>
          </a:prstGeom>
          <a:noFill/>
          <a:ln cap="flat" cmpd="sng" w="2857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6"/>
          <p:cNvCxnSpPr/>
          <p:nvPr/>
        </p:nvCxnSpPr>
        <p:spPr>
          <a:xfrm rot="5400000">
            <a:off x="2429950" y="1925725"/>
            <a:ext cx="516000" cy="464700"/>
          </a:xfrm>
          <a:prstGeom prst="bentConnector3">
            <a:avLst>
              <a:gd fmla="val 98072" name="adj1"/>
            </a:avLst>
          </a:prstGeom>
          <a:noFill/>
          <a:ln cap="flat" cmpd="sng" w="19050">
            <a:solidFill>
              <a:srgbClr val="B6D7A8"/>
            </a:solidFill>
            <a:prstDash val="dash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/>
          <p:nvPr/>
        </p:nvSpPr>
        <p:spPr>
          <a:xfrm>
            <a:off x="5064375" y="727013"/>
            <a:ext cx="3934500" cy="515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Scénario : Extraire type trame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graphicFrame>
        <p:nvGraphicFramePr>
          <p:cNvPr id="373" name="Google Shape;373;p37"/>
          <p:cNvGraphicFramePr/>
          <p:nvPr/>
        </p:nvGraphicFramePr>
        <p:xfrm>
          <a:off x="117600" y="78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4647050"/>
              </a:tblGrid>
              <a:tr h="221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Communication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::extraireTypeTrame(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QString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{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QS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ingList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champs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endParaRPr b="1" sz="1000">
                        <a:solidFill>
                          <a:srgbClr val="D6BB9A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trame.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split(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QLatin1Char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DELIMITEUR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),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QString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SkipEmptyParts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QString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champs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[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CHAMP_TYPE_TRAME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];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if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==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ETAT_CAFETIERE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EtatCafetiere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else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if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==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ETAT_MAGASIN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EtatMagasin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else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if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==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ETAT_PREPARATION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EtatPreparation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else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if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D6BB9A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==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6AA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TRAME_ERREUR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ErreurPreparation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else</a:t>
                      </a:r>
                      <a:endParaRPr b="1" i="1" sz="1000">
                        <a:solidFill>
                          <a:srgbClr val="45C6D6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 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Inconnue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  </a:t>
                      </a:r>
                      <a:r>
                        <a:rPr b="1" i="1" lang="fr" sz="1000">
                          <a:solidFill>
                            <a:srgbClr val="45C6D6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return</a:t>
                      </a:r>
                      <a:r>
                        <a:rPr b="1" lang="fr" sz="1000">
                          <a:solidFill>
                            <a:srgbClr val="BEC0C2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</a:t>
                      </a:r>
                      <a:r>
                        <a:rPr b="1" lang="fr" sz="1000">
                          <a:solidFill>
                            <a:srgbClr val="FF808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TypeTrame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::</a:t>
                      </a:r>
                      <a:r>
                        <a:rPr b="1" i="1" lang="fr" sz="1000">
                          <a:solidFill>
                            <a:srgbClr val="66A334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Inconnue</a:t>
                      </a: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;</a:t>
                      </a:r>
                      <a:endParaRPr b="1" sz="1000"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00"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}</a:t>
                      </a:r>
                      <a:endParaRPr b="1" sz="10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sp>
        <p:nvSpPr>
          <p:cNvPr id="374" name="Google Shape;374;p37"/>
          <p:cNvSpPr txBox="1"/>
          <p:nvPr/>
        </p:nvSpPr>
        <p:spPr>
          <a:xfrm>
            <a:off x="5014575" y="661225"/>
            <a:ext cx="416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Construit un objet QString avec la trame passée en argument sans les délimiteurs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5064375" y="1311825"/>
            <a:ext cx="3519300" cy="782100"/>
          </a:xfrm>
          <a:prstGeom prst="rect">
            <a:avLst/>
          </a:prstGeom>
          <a:noFill/>
          <a:ln cap="flat" cmpd="sng" w="28575">
            <a:solidFill>
              <a:srgbClr val="45C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5000375" y="1437950"/>
            <a:ext cx="387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Construit un objet QString avec la trame et comme indice la constante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5064375" y="2163625"/>
            <a:ext cx="2997000" cy="2962800"/>
          </a:xfrm>
          <a:prstGeom prst="rect">
            <a:avLst/>
          </a:prstGeom>
          <a:noFill/>
          <a:ln cap="flat" cmpd="sng" w="2857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DDDDD"/>
              </a:solidFill>
              <a:highlight>
                <a:srgbClr val="44444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149275" y="1080175"/>
            <a:ext cx="3150000" cy="6231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355275" y="1703350"/>
            <a:ext cx="3207300" cy="210300"/>
          </a:xfrm>
          <a:prstGeom prst="rect">
            <a:avLst/>
          </a:prstGeom>
          <a:noFill/>
          <a:ln cap="flat" cmpd="sng" w="28575">
            <a:solidFill>
              <a:srgbClr val="45C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321225" y="1959025"/>
            <a:ext cx="3180300" cy="2160000"/>
          </a:xfrm>
          <a:prstGeom prst="rect">
            <a:avLst/>
          </a:prstGeom>
          <a:noFill/>
          <a:ln cap="flat" cmpd="sng" w="28575">
            <a:solidFill>
              <a:srgbClr val="FF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/>
          <p:nvPr/>
        </p:nvSpPr>
        <p:spPr>
          <a:xfrm>
            <a:off x="5000375" y="2123750"/>
            <a:ext cx="38751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Tests pour trouver le type de trame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2" name="Google Shape;382;p37"/>
          <p:cNvGraphicFramePr/>
          <p:nvPr/>
        </p:nvGraphicFramePr>
        <p:xfrm>
          <a:off x="5130875" y="237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2765875"/>
              </a:tblGrid>
              <a:tr h="79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ETAT_CAFETIERE   "C"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ETAT_MAGASIN     "M"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ETAT_PREPARATION "P"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TRAME_ERREUR     "ERREUR"</a:t>
                      </a:r>
                      <a:endParaRPr sz="10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sp>
        <p:nvSpPr>
          <p:cNvPr id="383" name="Google Shape;383;p37"/>
          <p:cNvSpPr/>
          <p:nvPr/>
        </p:nvSpPr>
        <p:spPr>
          <a:xfrm>
            <a:off x="5054675" y="3141275"/>
            <a:ext cx="405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Retourne l’indice de </a:t>
            </a:r>
            <a:r>
              <a:rPr lang="fr">
                <a:solidFill>
                  <a:schemeClr val="dk1"/>
                </a:solidFill>
              </a:rPr>
              <a:t>l'énumération</a:t>
            </a:r>
            <a:r>
              <a:rPr lang="fr">
                <a:solidFill>
                  <a:schemeClr val="dk1"/>
                </a:solidFill>
              </a:rPr>
              <a:t> </a:t>
            </a:r>
            <a:endParaRPr/>
          </a:p>
        </p:txBody>
      </p:sp>
      <p:graphicFrame>
        <p:nvGraphicFramePr>
          <p:cNvPr id="384" name="Google Shape;384;p37"/>
          <p:cNvGraphicFramePr/>
          <p:nvPr/>
        </p:nvGraphicFramePr>
        <p:xfrm>
          <a:off x="5130875" y="346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1626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enum TypeTrame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Inconnue = -1,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EtatCafetiere,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EtatMagasin,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EtatPreparation,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ErreurPreparation,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NbTrames</a:t>
                      </a:r>
                      <a:b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fr" sz="10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};</a:t>
                      </a:r>
                      <a:endParaRPr sz="1000"/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5" name="Google Shape;385;p37"/>
          <p:cNvGraphicFramePr/>
          <p:nvPr/>
        </p:nvGraphicFramePr>
        <p:xfrm>
          <a:off x="5064375" y="180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1982125"/>
              </a:tblGrid>
              <a:tr h="287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#define CHAMP_TYPE_TRAME 1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" name="Google Shape;390;p38"/>
          <p:cNvGraphicFramePr/>
          <p:nvPr/>
        </p:nvGraphicFramePr>
        <p:xfrm>
          <a:off x="339250" y="1901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4850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QString requete = </a:t>
                      </a:r>
                      <a:r>
                        <a:rPr lang="fr" sz="900">
                          <a:solidFill>
                            <a:srgbClr val="FF8080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"SELECT nombreCafeTotal FROM Entretien"</a:t>
                      </a: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QString nombreCafeJour;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baseDeDonneesPikawa-&gt;recuperer(requete, nombreCafeJour);</a:t>
                      </a:r>
                      <a:endParaRPr sz="900">
                        <a:solidFill>
                          <a:schemeClr val="lt1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sp>
        <p:nvSpPr>
          <p:cNvPr id="391" name="Google Shape;391;p38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Scénario : I</a:t>
            </a: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ncrémenter le nombre de cafés 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graphicFrame>
        <p:nvGraphicFramePr>
          <p:cNvPr id="393" name="Google Shape;393;p38"/>
          <p:cNvGraphicFramePr/>
          <p:nvPr/>
        </p:nvGraphicFramePr>
        <p:xfrm>
          <a:off x="339250" y="415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{1823EA2A-38F7-401C-835C-D04E28BED774}</a:tableStyleId>
              </a:tblPr>
              <a:tblGrid>
                <a:gridCol w="5906050"/>
              </a:tblGrid>
              <a:tr h="1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QString nombreCafeJourIncremente = QString::number(nombreCafeJour.toInt() + 1);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requete = </a:t>
                      </a:r>
                      <a:r>
                        <a:rPr lang="fr" sz="900">
                          <a:solidFill>
                            <a:srgbClr val="FF8080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"UPDATE Entretien SET nombreCafeTotal = "</a:t>
                      </a: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nombreCafeJourIncremente;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900">
                          <a:solidFill>
                            <a:srgbClr val="DDDDDD"/>
                          </a:solidFill>
                          <a:highlight>
                            <a:srgbClr val="444444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baseDeDonneesPikawa-&gt;executer(requete);</a:t>
                      </a:r>
                      <a:endParaRPr sz="900">
                        <a:solidFill>
                          <a:srgbClr val="DDDDDD"/>
                        </a:solidFill>
                        <a:highlight>
                          <a:srgbClr val="444444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444444"/>
                    </a:solidFill>
                  </a:tcPr>
                </a:tc>
              </a:tr>
            </a:tbl>
          </a:graphicData>
        </a:graphic>
      </p:graphicFrame>
      <p:sp>
        <p:nvSpPr>
          <p:cNvPr id="394" name="Google Shape;394;p38"/>
          <p:cNvSpPr txBox="1"/>
          <p:nvPr/>
        </p:nvSpPr>
        <p:spPr>
          <a:xfrm>
            <a:off x="339250" y="2886138"/>
            <a:ext cx="5659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u="sng">
                <a:solidFill>
                  <a:schemeClr val="dk1"/>
                </a:solidFill>
              </a:rPr>
              <a:t>Requête de mise à jour d’un champ : 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Format</a:t>
            </a:r>
            <a:r>
              <a:rPr lang="fr" sz="1200"/>
              <a:t> : </a:t>
            </a:r>
            <a:r>
              <a:rPr b="1" lang="fr" sz="1200"/>
              <a:t>UPDATE</a:t>
            </a:r>
            <a:r>
              <a:rPr lang="fr" sz="1200"/>
              <a:t> </a:t>
            </a:r>
            <a:r>
              <a:rPr lang="fr" sz="1200">
                <a:solidFill>
                  <a:srgbClr val="DD8888"/>
                </a:solidFill>
              </a:rPr>
              <a:t>nom_table</a:t>
            </a:r>
            <a:r>
              <a:rPr lang="fr" sz="1200"/>
              <a:t> </a:t>
            </a:r>
            <a:r>
              <a:rPr b="1" lang="fr" sz="1200"/>
              <a:t>SET</a:t>
            </a:r>
            <a:r>
              <a:rPr lang="fr" sz="1200"/>
              <a:t> </a:t>
            </a:r>
            <a:r>
              <a:rPr lang="fr" sz="1200">
                <a:solidFill>
                  <a:srgbClr val="66A334"/>
                </a:solidFill>
              </a:rPr>
              <a:t>champ</a:t>
            </a:r>
            <a:r>
              <a:rPr lang="fr" sz="1200"/>
              <a:t> = </a:t>
            </a:r>
            <a:r>
              <a:rPr lang="fr" sz="1200">
                <a:solidFill>
                  <a:srgbClr val="66A334"/>
                </a:solidFill>
              </a:rPr>
              <a:t>valeur</a:t>
            </a:r>
            <a:r>
              <a:rPr lang="fr" sz="1200"/>
              <a:t>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Exemple</a:t>
            </a:r>
            <a:r>
              <a:rPr lang="fr" sz="1200"/>
              <a:t> : </a:t>
            </a:r>
            <a:r>
              <a:rPr lang="fr" sz="1200">
                <a:solidFill>
                  <a:schemeClr val="dk1"/>
                </a:solidFill>
              </a:rPr>
              <a:t>UPDATE Entretien SET nombreCafeJourIncremente= 5;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En C ++ :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128900" y="586263"/>
            <a:ext cx="338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6" name="Google Shape;396;p38"/>
          <p:cNvSpPr txBox="1"/>
          <p:nvPr/>
        </p:nvSpPr>
        <p:spPr>
          <a:xfrm>
            <a:off x="257800" y="628648"/>
            <a:ext cx="5659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1"/>
                </a:solidFill>
              </a:rPr>
              <a:t>Requête pour de </a:t>
            </a:r>
            <a:r>
              <a:rPr lang="fr" u="sng">
                <a:solidFill>
                  <a:schemeClr val="dk1"/>
                </a:solidFill>
              </a:rPr>
              <a:t>récupérer</a:t>
            </a:r>
            <a:r>
              <a:rPr lang="fr" u="sng">
                <a:solidFill>
                  <a:schemeClr val="dk1"/>
                </a:solidFill>
              </a:rPr>
              <a:t> les enregistrement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Format</a:t>
            </a:r>
            <a:r>
              <a:rPr lang="fr" sz="1200"/>
              <a:t> : </a:t>
            </a:r>
            <a:r>
              <a:rPr b="1" lang="fr" sz="1200"/>
              <a:t>SELECT</a:t>
            </a:r>
            <a:r>
              <a:rPr lang="fr" sz="1200"/>
              <a:t> </a:t>
            </a:r>
            <a:r>
              <a:rPr lang="fr" sz="1200">
                <a:solidFill>
                  <a:srgbClr val="66A334"/>
                </a:solidFill>
              </a:rPr>
              <a:t>champ</a:t>
            </a:r>
            <a:r>
              <a:rPr lang="fr" sz="1200"/>
              <a:t> </a:t>
            </a:r>
            <a:r>
              <a:rPr b="1" lang="fr" sz="1200"/>
              <a:t>FROM </a:t>
            </a:r>
            <a:r>
              <a:rPr lang="fr" sz="1200">
                <a:solidFill>
                  <a:srgbClr val="DD8888"/>
                </a:solidFill>
              </a:rPr>
              <a:t>nom_table WHERE </a:t>
            </a:r>
            <a:r>
              <a:rPr lang="fr" sz="1200">
                <a:solidFill>
                  <a:schemeClr val="accent1"/>
                </a:solidFill>
              </a:rPr>
              <a:t>condition</a:t>
            </a:r>
            <a:r>
              <a:rPr lang="fr" sz="1200"/>
              <a:t> </a:t>
            </a:r>
            <a:r>
              <a:rPr lang="fr" sz="1200"/>
              <a:t>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u="sng"/>
              <a:t>Exemple</a:t>
            </a:r>
            <a:r>
              <a:rPr lang="fr" sz="1200"/>
              <a:t> : </a:t>
            </a:r>
            <a:r>
              <a:rPr b="1" lang="fr" sz="1200">
                <a:solidFill>
                  <a:schemeClr val="dk1"/>
                </a:solidFill>
              </a:rPr>
              <a:t>SELECT</a:t>
            </a:r>
            <a:r>
              <a:rPr lang="fr" sz="1200">
                <a:solidFill>
                  <a:schemeClr val="dk1"/>
                </a:solidFill>
              </a:rPr>
              <a:t> </a:t>
            </a:r>
            <a:r>
              <a:rPr lang="fr" sz="1200">
                <a:solidFill>
                  <a:schemeClr val="dk1"/>
                </a:solidFill>
              </a:rPr>
              <a:t>nombreCafeTotal FROM Entretien;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En C ++ :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/>
          <p:nvPr/>
        </p:nvSpPr>
        <p:spPr>
          <a:xfrm>
            <a:off x="671875" y="1928800"/>
            <a:ext cx="5021400" cy="488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149275" y="1419325"/>
            <a:ext cx="536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/>
              <a:t>Trames états :</a:t>
            </a:r>
            <a:endParaRPr sz="1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5C6D6"/>
              </a:buClr>
              <a:buSzPts val="1300"/>
              <a:buChar char="-"/>
            </a:pPr>
            <a:r>
              <a:rPr lang="fr" sz="1300">
                <a:solidFill>
                  <a:srgbClr val="45C6D6"/>
                </a:solidFill>
              </a:rPr>
              <a:t>Etat c</a:t>
            </a:r>
            <a:r>
              <a:rPr lang="fr" sz="1300">
                <a:solidFill>
                  <a:srgbClr val="45C6D6"/>
                </a:solidFill>
              </a:rPr>
              <a:t>afetière</a:t>
            </a:r>
            <a:r>
              <a:rPr lang="fr" sz="1300">
                <a:solidFill>
                  <a:srgbClr val="45C6D6"/>
                </a:solidFill>
              </a:rPr>
              <a:t> </a:t>
            </a:r>
            <a:r>
              <a:rPr lang="fr" sz="1300">
                <a:solidFill>
                  <a:srgbClr val="45C6D6"/>
                </a:solidFill>
              </a:rPr>
              <a:t>$PIKAWA;ETAT;C;\r\n</a:t>
            </a:r>
            <a:r>
              <a:rPr lang="fr" sz="1300">
                <a:solidFill>
                  <a:srgbClr val="45C6D6"/>
                </a:solidFill>
              </a:rPr>
              <a:t> </a:t>
            </a:r>
            <a:endParaRPr sz="1300">
              <a:solidFill>
                <a:srgbClr val="45C6D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300"/>
              <a:buChar char="-"/>
            </a:pPr>
            <a:r>
              <a:rPr lang="fr" sz="1300">
                <a:solidFill>
                  <a:srgbClr val="E06666"/>
                </a:solidFill>
              </a:rPr>
              <a:t>Etat magasin $PIKAWA;ETAT;M;\r\n</a:t>
            </a:r>
            <a:endParaRPr sz="13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Réponse 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5C6D6"/>
              </a:buClr>
              <a:buSzPts val="1300"/>
              <a:buChar char="-"/>
            </a:pPr>
            <a:r>
              <a:rPr lang="fr" sz="1300">
                <a:solidFill>
                  <a:srgbClr val="45C6D6"/>
                </a:solidFill>
              </a:rPr>
              <a:t>$PIKAWA;C;EAU;BAC;CASPULE;TASSE;\r\n</a:t>
            </a:r>
            <a:endParaRPr sz="1300">
              <a:solidFill>
                <a:srgbClr val="45C6D6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6AAD"/>
              </a:buClr>
              <a:buSzPts val="1300"/>
              <a:buChar char="-"/>
            </a:pPr>
            <a:r>
              <a:rPr lang="fr" sz="1300">
                <a:solidFill>
                  <a:srgbClr val="E06666"/>
                </a:solidFill>
              </a:rPr>
              <a:t>$PIKAWA;M;R1;R2;R3;R4;R5;R6;R7;R8;\r\n</a:t>
            </a:r>
            <a:endParaRPr sz="1300">
              <a:solidFill>
                <a:srgbClr val="E06666"/>
              </a:solidFill>
            </a:endParaRPr>
          </a:p>
        </p:txBody>
      </p:sp>
      <p:pic>
        <p:nvPicPr>
          <p:cNvPr id="403" name="Google Shape;403;p39"/>
          <p:cNvPicPr preferRelativeResize="0"/>
          <p:nvPr/>
        </p:nvPicPr>
        <p:blipFill rotWithShape="1">
          <a:blip r:embed="rId3">
            <a:alphaModFix/>
          </a:blip>
          <a:srcRect b="0" l="-23238" r="43518" t="0"/>
          <a:stretch/>
        </p:blipFill>
        <p:spPr>
          <a:xfrm rot="-5400000">
            <a:off x="4432512" y="2314162"/>
            <a:ext cx="7289376" cy="26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405" name="Google Shape;405;p39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Protocole Pikawa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06" name="Google Shape;406;p39"/>
          <p:cNvSpPr/>
          <p:nvPr/>
        </p:nvSpPr>
        <p:spPr>
          <a:xfrm>
            <a:off x="671875" y="2767000"/>
            <a:ext cx="5021400" cy="48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06666"/>
              </a:solidFill>
            </a:endParaRPr>
          </a:p>
        </p:txBody>
      </p:sp>
      <p:graphicFrame>
        <p:nvGraphicFramePr>
          <p:cNvPr id="407" name="Google Shape;407;p39"/>
          <p:cNvGraphicFramePr/>
          <p:nvPr/>
        </p:nvGraphicFramePr>
        <p:xfrm>
          <a:off x="247400" y="73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{08C06DCB-EF8C-4EB1-B801-9C0D316E4A1D}</a:tableStyleId>
              </a:tblPr>
              <a:tblGrid>
                <a:gridCol w="1455750"/>
                <a:gridCol w="1455750"/>
                <a:gridCol w="1455750"/>
              </a:tblGrid>
              <a:tr h="2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En </a:t>
                      </a:r>
                      <a:r>
                        <a:rPr b="1" lang="fr" sz="1100"/>
                        <a:t>tête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Champ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Fin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990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$PIKAWA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;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\r\n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08" name="Google Shape;408;p39"/>
          <p:cNvSpPr txBox="1"/>
          <p:nvPr/>
        </p:nvSpPr>
        <p:spPr>
          <a:xfrm>
            <a:off x="149275" y="3434775"/>
            <a:ext cx="53673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u="sng"/>
              <a:t>Trames de préparation :</a:t>
            </a:r>
            <a:endParaRPr sz="15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fr" sz="1300">
                <a:solidFill>
                  <a:schemeClr val="dk1"/>
                </a:solidFill>
              </a:rPr>
              <a:t>$PIKAWA;P;NUMERO_RANGE;LONGUEUR;\r\n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</a:rPr>
              <a:t>Réponse : 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Code Pro"/>
              <a:buChar char="-"/>
            </a:pPr>
            <a:r>
              <a:rPr lang="fr" sz="1300">
                <a:solidFill>
                  <a:schemeClr val="dk1"/>
                </a:solidFill>
              </a:rPr>
              <a:t>$PIKAWA;P;ETAT;\r\n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4046775" y="1973050"/>
            <a:ext cx="27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logiciel → </a:t>
            </a:r>
            <a:r>
              <a:rPr lang="fr"/>
              <a:t>cafetière</a:t>
            </a:r>
            <a:r>
              <a:rPr lang="fr"/>
              <a:t> </a:t>
            </a:r>
            <a:endParaRPr/>
          </a:p>
        </p:txBody>
      </p:sp>
      <p:sp>
        <p:nvSpPr>
          <p:cNvPr id="410" name="Google Shape;410;p39"/>
          <p:cNvSpPr txBox="1"/>
          <p:nvPr/>
        </p:nvSpPr>
        <p:spPr>
          <a:xfrm>
            <a:off x="4101075" y="2811250"/>
            <a:ext cx="27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cafetière→ </a:t>
            </a:r>
            <a:r>
              <a:rPr lang="fr">
                <a:solidFill>
                  <a:schemeClr val="dk1"/>
                </a:solidFill>
              </a:rPr>
              <a:t>logiciel </a:t>
            </a:r>
            <a:r>
              <a:rPr lang="fr"/>
              <a:t> </a:t>
            </a:r>
            <a:endParaRPr/>
          </a:p>
        </p:txBody>
      </p:sp>
      <p:sp>
        <p:nvSpPr>
          <p:cNvPr id="411" name="Google Shape;411;p39"/>
          <p:cNvSpPr/>
          <p:nvPr/>
        </p:nvSpPr>
        <p:spPr>
          <a:xfrm>
            <a:off x="671875" y="3878200"/>
            <a:ext cx="5367300" cy="400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4385500" y="3878050"/>
            <a:ext cx="27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logiciel → cafetière </a:t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663425" y="4663225"/>
            <a:ext cx="3535200" cy="342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 txBox="1"/>
          <p:nvPr/>
        </p:nvSpPr>
        <p:spPr>
          <a:xfrm>
            <a:off x="2424675" y="4563850"/>
            <a:ext cx="17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cafetière→</a:t>
            </a:r>
            <a:r>
              <a:rPr lang="fr"/>
              <a:t> </a:t>
            </a:r>
            <a:r>
              <a:rPr lang="fr">
                <a:solidFill>
                  <a:schemeClr val="dk1"/>
                </a:solidFill>
              </a:rPr>
              <a:t>logiciel 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40"/>
          <p:cNvCxnSpPr/>
          <p:nvPr/>
        </p:nvCxnSpPr>
        <p:spPr>
          <a:xfrm>
            <a:off x="2931650" y="1553900"/>
            <a:ext cx="6600" cy="325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0" name="Google Shape;420;p40"/>
          <p:cNvSpPr txBox="1"/>
          <p:nvPr/>
        </p:nvSpPr>
        <p:spPr>
          <a:xfrm>
            <a:off x="1656050" y="501275"/>
            <a:ext cx="25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Logiciel</a:t>
            </a:r>
            <a:r>
              <a:rPr lang="fr"/>
              <a:t> Pikawa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Client</a:t>
            </a:r>
            <a:endParaRPr/>
          </a:p>
        </p:txBody>
      </p:sp>
      <p:cxnSp>
        <p:nvCxnSpPr>
          <p:cNvPr id="421" name="Google Shape;421;p40"/>
          <p:cNvCxnSpPr/>
          <p:nvPr/>
        </p:nvCxnSpPr>
        <p:spPr>
          <a:xfrm>
            <a:off x="6148500" y="1560650"/>
            <a:ext cx="10200" cy="32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2" name="Google Shape;422;p40"/>
          <p:cNvSpPr txBox="1"/>
          <p:nvPr/>
        </p:nvSpPr>
        <p:spPr>
          <a:xfrm>
            <a:off x="4929850" y="465775"/>
            <a:ext cx="255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ESP32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</a:t>
            </a:r>
            <a:r>
              <a:rPr lang="fr"/>
              <a:t> </a:t>
            </a:r>
            <a:endParaRPr/>
          </a:p>
        </p:txBody>
      </p:sp>
      <p:cxnSp>
        <p:nvCxnSpPr>
          <p:cNvPr id="423" name="Google Shape;423;p40"/>
          <p:cNvCxnSpPr/>
          <p:nvPr/>
        </p:nvCxnSpPr>
        <p:spPr>
          <a:xfrm flipH="1">
            <a:off x="3020000" y="3769025"/>
            <a:ext cx="30399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40"/>
          <p:cNvSpPr txBox="1"/>
          <p:nvPr/>
        </p:nvSpPr>
        <p:spPr>
          <a:xfrm rot="-340549">
            <a:off x="3218201" y="3641197"/>
            <a:ext cx="3000008" cy="548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$PIKAWA;C;700;1;1;0;\r\n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flipH="1">
            <a:off x="3074425" y="4148675"/>
            <a:ext cx="30399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0"/>
          <p:cNvSpPr txBox="1"/>
          <p:nvPr/>
        </p:nvSpPr>
        <p:spPr>
          <a:xfrm rot="-340549">
            <a:off x="3297876" y="3992722"/>
            <a:ext cx="3000008" cy="3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$PIKAWA;M;0;1;1;0;1;0;1;0;\r\n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Protocole Pikawa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cxnSp>
        <p:nvCxnSpPr>
          <p:cNvPr id="428" name="Google Shape;428;p40"/>
          <p:cNvCxnSpPr/>
          <p:nvPr/>
        </p:nvCxnSpPr>
        <p:spPr>
          <a:xfrm>
            <a:off x="2999575" y="1733975"/>
            <a:ext cx="30876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0"/>
          <p:cNvCxnSpPr/>
          <p:nvPr/>
        </p:nvCxnSpPr>
        <p:spPr>
          <a:xfrm flipH="1">
            <a:off x="3074425" y="2319875"/>
            <a:ext cx="30399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0" name="Google Shape;4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023" y="1032975"/>
            <a:ext cx="587582" cy="61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0"/>
          <p:cNvPicPr preferRelativeResize="0"/>
          <p:nvPr/>
        </p:nvPicPr>
        <p:blipFill rotWithShape="1">
          <a:blip r:embed="rId4">
            <a:alphaModFix/>
          </a:blip>
          <a:srcRect b="13568" l="0" r="0" t="14103"/>
          <a:stretch/>
        </p:blipFill>
        <p:spPr>
          <a:xfrm>
            <a:off x="5806437" y="1010825"/>
            <a:ext cx="694332" cy="5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 rot="572600">
            <a:off x="3725944" y="1808019"/>
            <a:ext cx="3000120" cy="354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PIKAWA;P;7;2;\r\n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 rot="-349204">
            <a:off x="3726076" y="2100608"/>
            <a:ext cx="2999863" cy="3540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PIKAWA;P;1;\r\n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434" name="Google Shape;434;p40"/>
          <p:cNvCxnSpPr/>
          <p:nvPr/>
        </p:nvCxnSpPr>
        <p:spPr>
          <a:xfrm>
            <a:off x="251075" y="3023612"/>
            <a:ext cx="267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0"/>
          <p:cNvCxnSpPr/>
          <p:nvPr/>
        </p:nvCxnSpPr>
        <p:spPr>
          <a:xfrm>
            <a:off x="251075" y="1733975"/>
            <a:ext cx="267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0"/>
          <p:cNvCxnSpPr/>
          <p:nvPr/>
        </p:nvCxnSpPr>
        <p:spPr>
          <a:xfrm>
            <a:off x="251075" y="4996675"/>
            <a:ext cx="267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0"/>
          <p:cNvSpPr txBox="1"/>
          <p:nvPr/>
        </p:nvSpPr>
        <p:spPr>
          <a:xfrm>
            <a:off x="191325" y="1955261"/>
            <a:ext cx="25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lancerPreparationCafe();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recevoir();</a:t>
            </a:r>
            <a:endParaRPr/>
          </a:p>
        </p:txBody>
      </p:sp>
      <p:pic>
        <p:nvPicPr>
          <p:cNvPr id="438" name="Google Shape;438;p40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6595625" y="501275"/>
            <a:ext cx="2490550" cy="45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440" name="Google Shape;440;p40"/>
          <p:cNvSpPr txBox="1"/>
          <p:nvPr/>
        </p:nvSpPr>
        <p:spPr>
          <a:xfrm>
            <a:off x="191325" y="3043975"/>
            <a:ext cx="2755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recupererEtatMagasin();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recevoir();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recevoir();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recevoir();</a:t>
            </a:r>
            <a:endParaRPr/>
          </a:p>
        </p:txBody>
      </p:sp>
      <p:cxnSp>
        <p:nvCxnSpPr>
          <p:cNvPr id="441" name="Google Shape;441;p40"/>
          <p:cNvCxnSpPr/>
          <p:nvPr/>
        </p:nvCxnSpPr>
        <p:spPr>
          <a:xfrm>
            <a:off x="2999575" y="3105575"/>
            <a:ext cx="30876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40"/>
          <p:cNvSpPr txBox="1"/>
          <p:nvPr/>
        </p:nvSpPr>
        <p:spPr>
          <a:xfrm rot="572600">
            <a:off x="3497344" y="3179619"/>
            <a:ext cx="3000120" cy="354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$PIKAWA;ETAT;M;\r\n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7206325" y="1078925"/>
            <a:ext cx="18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40"/>
          <p:cNvCxnSpPr/>
          <p:nvPr/>
        </p:nvCxnSpPr>
        <p:spPr>
          <a:xfrm flipH="1">
            <a:off x="2998225" y="4605875"/>
            <a:ext cx="3039900" cy="3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40"/>
          <p:cNvSpPr txBox="1"/>
          <p:nvPr/>
        </p:nvSpPr>
        <p:spPr>
          <a:xfrm rot="-349204">
            <a:off x="3649876" y="4386608"/>
            <a:ext cx="2999863" cy="3540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PIKAWA;P;0;\r\n</a:t>
            </a:r>
            <a:endParaRPr b="1"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6666600" y="1856150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</a:t>
            </a:r>
            <a:r>
              <a:rPr lang="fr"/>
              <a:t> scuro expresso</a:t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6666600" y="2160950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en cours</a:t>
            </a:r>
            <a:endParaRPr/>
          </a:p>
        </p:txBody>
      </p:sp>
      <p:sp>
        <p:nvSpPr>
          <p:cNvPr id="448" name="Google Shape;448;p40"/>
          <p:cNvSpPr txBox="1"/>
          <p:nvPr/>
        </p:nvSpPr>
        <p:spPr>
          <a:xfrm>
            <a:off x="6666600" y="3380150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Demande d’état magasin </a:t>
            </a:r>
            <a:endParaRPr/>
          </a:p>
        </p:txBody>
      </p:sp>
      <p:sp>
        <p:nvSpPr>
          <p:cNvPr id="449" name="Google Shape;449;p40"/>
          <p:cNvSpPr txBox="1"/>
          <p:nvPr/>
        </p:nvSpPr>
        <p:spPr>
          <a:xfrm>
            <a:off x="6642275" y="3684950"/>
            <a:ext cx="31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Réponse </a:t>
            </a:r>
            <a:r>
              <a:rPr lang="fr"/>
              <a:t>état </a:t>
            </a:r>
            <a:r>
              <a:rPr lang="fr"/>
              <a:t>cafetière</a:t>
            </a:r>
            <a:r>
              <a:rPr lang="fr"/>
              <a:t> </a:t>
            </a:r>
            <a:endParaRPr/>
          </a:p>
        </p:txBody>
      </p:sp>
      <p:sp>
        <p:nvSpPr>
          <p:cNvPr id="450" name="Google Shape;450;p40"/>
          <p:cNvSpPr txBox="1"/>
          <p:nvPr/>
        </p:nvSpPr>
        <p:spPr>
          <a:xfrm>
            <a:off x="6642275" y="3989750"/>
            <a:ext cx="31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Réponse état magasin </a:t>
            </a:r>
            <a:endParaRPr/>
          </a:p>
        </p:txBody>
      </p:sp>
      <p:sp>
        <p:nvSpPr>
          <p:cNvPr id="451" name="Google Shape;451;p40"/>
          <p:cNvSpPr txBox="1"/>
          <p:nvPr/>
        </p:nvSpPr>
        <p:spPr>
          <a:xfrm>
            <a:off x="6649225" y="4363525"/>
            <a:ext cx="31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Café prêt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457" name="Google Shape;457;p41"/>
          <p:cNvSpPr txBox="1"/>
          <p:nvPr/>
        </p:nvSpPr>
        <p:spPr>
          <a:xfrm>
            <a:off x="0" y="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504175" y="0"/>
            <a:ext cx="82254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fr" sz="307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Tests de validation</a:t>
            </a:r>
            <a:endParaRPr sz="307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graphicFrame>
        <p:nvGraphicFramePr>
          <p:cNvPr id="459" name="Google Shape;459;p41"/>
          <p:cNvGraphicFramePr/>
          <p:nvPr/>
        </p:nvGraphicFramePr>
        <p:xfrm>
          <a:off x="997375" y="724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{E18A13BC-7290-41E7-9D54-CE5F8179826D}</a:tableStyleId>
              </a:tblPr>
              <a:tblGrid>
                <a:gridCol w="4535550"/>
                <a:gridCol w="2623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Cas d’utilisation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Résultat*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Lancer la préparation d’un café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Dialoguer avec la machine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Choisir le type capsule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Choisir le type de longueur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Visualiser les alertes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Suivre état de vie de la machine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OK</a:t>
                      </a:r>
                      <a:endParaRPr b="1" sz="1800"/>
                    </a:p>
                  </a:txBody>
                  <a:tcPr marT="91425" marB="91425" marR="91425" marL="91425" anchor="ctr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460" name="Google Shape;460;p41"/>
          <p:cNvSpPr txBox="1"/>
          <p:nvPr/>
        </p:nvSpPr>
        <p:spPr>
          <a:xfrm>
            <a:off x="928050" y="4415775"/>
            <a:ext cx="40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* Avec le simulateur de cafetière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293275" y="185000"/>
            <a:ext cx="448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30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Expression du besoin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3747" l="26443" r="25284" t="3710"/>
          <a:stretch/>
        </p:blipFill>
        <p:spPr>
          <a:xfrm>
            <a:off x="7081500" y="1332775"/>
            <a:ext cx="1752036" cy="257216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081500" y="3799507"/>
            <a:ext cx="278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PrimaDonna Elite</a:t>
            </a:r>
            <a:endParaRPr sz="1900">
              <a:solidFill>
                <a:schemeClr val="dk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008000" y="4428400"/>
            <a:ext cx="75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C0000"/>
                </a:solidFill>
              </a:rPr>
              <a:t>Actuellement, il n’existe pas de solutions équivalentes pour des machines à capsules.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00" y="1513338"/>
            <a:ext cx="2838342" cy="279107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302245" y="4004386"/>
            <a:ext cx="419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 Saeco Granbaristo Avanti</a:t>
            </a:r>
            <a:endParaRPr sz="19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72" y="1889925"/>
            <a:ext cx="1654542" cy="194466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029699" y="3762494"/>
            <a:ext cx="1110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Jura Z6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82500" y="913100"/>
            <a:ext cx="44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3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Analyse de </a:t>
            </a:r>
            <a:r>
              <a:rPr lang="fr" sz="3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l'existant</a:t>
            </a:r>
            <a:r>
              <a:rPr lang="fr" sz="36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 :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220">
                <a:latin typeface="Cookie"/>
                <a:ea typeface="Cookie"/>
                <a:cs typeface="Cookie"/>
                <a:sym typeface="Cookie"/>
              </a:rPr>
              <a:t>Conclusion</a:t>
            </a:r>
            <a:endParaRPr sz="422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66" name="Google Shape;466;p42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467" name="Google Shape;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300" y="0"/>
            <a:ext cx="2325700" cy="16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 txBox="1"/>
          <p:nvPr/>
        </p:nvSpPr>
        <p:spPr>
          <a:xfrm>
            <a:off x="3379825" y="439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LaSalle Avignon Session 2022</a:t>
            </a:r>
            <a:endParaRPr/>
          </a:p>
        </p:txBody>
      </p:sp>
      <p:sp>
        <p:nvSpPr>
          <p:cNvPr id="469" name="Google Shape;469;p42"/>
          <p:cNvSpPr txBox="1"/>
          <p:nvPr/>
        </p:nvSpPr>
        <p:spPr>
          <a:xfrm>
            <a:off x="727100" y="1625350"/>
            <a:ext cx="482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Proposition d’amélioration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Amélioration du </a:t>
            </a:r>
            <a:r>
              <a:rPr lang="fr"/>
              <a:t>protocole</a:t>
            </a:r>
            <a:r>
              <a:rPr lang="fr"/>
              <a:t> (</a:t>
            </a:r>
            <a:r>
              <a:rPr lang="fr"/>
              <a:t>acquittement)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Affecter les capsules dans le magasin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1611" l="22152" r="25026" t="21579"/>
          <a:stretch/>
        </p:blipFill>
        <p:spPr>
          <a:xfrm>
            <a:off x="6149800" y="775125"/>
            <a:ext cx="1440125" cy="16472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type="ctrTitle"/>
          </p:nvPr>
        </p:nvSpPr>
        <p:spPr>
          <a:xfrm>
            <a:off x="311708" y="-174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Présentation du projet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6537" l="40029" r="0" t="8781"/>
          <a:stretch/>
        </p:blipFill>
        <p:spPr>
          <a:xfrm>
            <a:off x="5661525" y="2341050"/>
            <a:ext cx="2815275" cy="26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8195" l="5963" r="59488" t="49229"/>
          <a:stretch/>
        </p:blipFill>
        <p:spPr>
          <a:xfrm>
            <a:off x="852150" y="3711224"/>
            <a:ext cx="1690975" cy="137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2681957" y="4175588"/>
            <a:ext cx="2588100" cy="1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 rot="10800000">
            <a:off x="2633137" y="4588482"/>
            <a:ext cx="25671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0" name="Google Shape;90;p16"/>
          <p:cNvSpPr txBox="1"/>
          <p:nvPr/>
        </p:nvSpPr>
        <p:spPr>
          <a:xfrm>
            <a:off x="2775314" y="3762821"/>
            <a:ext cx="240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Lancer préparation d’</a:t>
            </a:r>
            <a:r>
              <a:rPr lang="fr" sz="1300"/>
              <a:t>un café</a:t>
            </a:r>
            <a:endParaRPr sz="1300"/>
          </a:p>
        </p:txBody>
      </p:sp>
      <p:sp>
        <p:nvSpPr>
          <p:cNvPr id="91" name="Google Shape;91;p16"/>
          <p:cNvSpPr txBox="1"/>
          <p:nvPr/>
        </p:nvSpPr>
        <p:spPr>
          <a:xfrm>
            <a:off x="2731291" y="4204896"/>
            <a:ext cx="28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Recevoir les alertes (eau, bac, tasse)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47850" y="1175100"/>
            <a:ext cx="43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Qu'est ce que le projet Pikawa ?</a:t>
            </a:r>
            <a:endParaRPr b="1" sz="200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358" y="2921249"/>
            <a:ext cx="1310478" cy="83080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47850" y="1611625"/>
            <a:ext cx="58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C’est une </a:t>
            </a:r>
            <a:r>
              <a:rPr lang="fr"/>
              <a:t>machine à café automatique connectée pilotable directement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depuis un écran tactile.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42491" y="3365659"/>
            <a:ext cx="28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Suivre l’entretien de la machine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ctrTitle"/>
          </p:nvPr>
        </p:nvSpPr>
        <p:spPr>
          <a:xfrm>
            <a:off x="311708" y="1349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3300">
                <a:latin typeface="Cookie"/>
                <a:ea typeface="Cookie"/>
                <a:cs typeface="Cookie"/>
                <a:sym typeface="Cookie"/>
              </a:rPr>
              <a:t>Synoptique du système</a:t>
            </a:r>
            <a:endParaRPr sz="3300">
              <a:latin typeface="Cookie"/>
              <a:ea typeface="Cookie"/>
              <a:cs typeface="Cookie"/>
              <a:sym typeface="Cookie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700"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75" y="821350"/>
            <a:ext cx="6996300" cy="392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726152" y="1578962"/>
            <a:ext cx="26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Raspberry Pi 4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ommande</a:t>
            </a:r>
            <a:r>
              <a:rPr lang="fr"/>
              <a:t> la machine à café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2992797" y="604675"/>
            <a:ext cx="2297400" cy="12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ESP32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Mesure niveau eau, bac, </a:t>
            </a:r>
            <a:r>
              <a:rPr lang="fr"/>
              <a:t>présence</a:t>
            </a:r>
            <a:r>
              <a:rPr lang="fr"/>
              <a:t> tasse, capsule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Sélectionne la capsule, lance la préparation</a:t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2648774" y="2748623"/>
            <a:ext cx="2865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Bluetooth V4.</a:t>
            </a:r>
            <a:r>
              <a:rPr lang="fr" sz="115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1562907" y="3484493"/>
            <a:ext cx="8607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946875" y="3355200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Ecran tactile 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du menu de commande, </a:t>
            </a:r>
            <a:r>
              <a:rPr lang="fr"/>
              <a:t>suivi</a:t>
            </a:r>
            <a:r>
              <a:rPr lang="fr"/>
              <a:t> entretien</a:t>
            </a:r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5271264" y="2472194"/>
            <a:ext cx="147900" cy="21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00" y="4338900"/>
            <a:ext cx="615599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1157900" y="4375500"/>
            <a:ext cx="486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Base de données :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Stocke les informations sur les capsules, les statistiques, les préférences utilisateur,  le stock du magasin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189775" y="2790750"/>
            <a:ext cx="891908" cy="1638002"/>
          </a:xfrm>
          <a:custGeom>
            <a:rect b="b" l="l" r="r" t="t"/>
            <a:pathLst>
              <a:path extrusionOk="0" h="68954" w="33333">
                <a:moveTo>
                  <a:pt x="33333" y="0"/>
                </a:moveTo>
                <a:cubicBezTo>
                  <a:pt x="27820" y="4391"/>
                  <a:pt x="2780" y="14856"/>
                  <a:pt x="257" y="26348"/>
                </a:cubicBezTo>
                <a:cubicBezTo>
                  <a:pt x="-2266" y="37840"/>
                  <a:pt x="15207" y="61853"/>
                  <a:pt x="18197" y="68954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517125" y="4663225"/>
            <a:ext cx="150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8999" r="0" t="0"/>
          <a:stretch/>
        </p:blipFill>
        <p:spPr>
          <a:xfrm>
            <a:off x="-50700" y="-133075"/>
            <a:ext cx="9499750" cy="52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Cahier des charges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00"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66400" y="1639150"/>
            <a:ext cx="88776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/>
              <a:t>L’application doit permettre de :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fr" sz="1700">
                <a:solidFill>
                  <a:schemeClr val="dk1"/>
                </a:solidFill>
              </a:rPr>
              <a:t>Lancer la préparation d’un café avec la possibilité de choisir le type de capsules et de longueur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fr" sz="1700">
                <a:solidFill>
                  <a:schemeClr val="dk1"/>
                </a:solidFill>
              </a:rPr>
              <a:t>Visualiser les alertes (erreur capsule, bac à capsules plein, niveau d’eau insuffisant, absence tasse)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fr" sz="1700">
                <a:solidFill>
                  <a:schemeClr val="dk1"/>
                </a:solidFill>
              </a:rPr>
              <a:t>Suivre l’état de vie de la machine à café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fr" sz="1700">
                <a:solidFill>
                  <a:schemeClr val="dk1"/>
                </a:solidFill>
              </a:rPr>
              <a:t>Communiquer avec la machine via une liaison sans fil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246800" y="107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{E18A13BC-7290-41E7-9D54-CE5F8179826D}</a:tableStyleId>
              </a:tblPr>
              <a:tblGrid>
                <a:gridCol w="2160250"/>
                <a:gridCol w="2235000"/>
                <a:gridCol w="2485975"/>
                <a:gridCol w="1841375"/>
              </a:tblGrid>
              <a:tr h="39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Étudiant</a:t>
                      </a:r>
                      <a:r>
                        <a:rPr lang="fr"/>
                        <a:t> 1 EC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Étudiant</a:t>
                      </a:r>
                      <a:r>
                        <a:rPr lang="fr"/>
                        <a:t> 2 EC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dk1"/>
                          </a:solidFill>
                        </a:rPr>
                        <a:t>Étudiant</a:t>
                      </a:r>
                      <a:r>
                        <a:rPr b="1" lang="fr"/>
                        <a:t> 3 IR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Étudiant</a:t>
                      </a:r>
                      <a:r>
                        <a:rPr lang="fr"/>
                        <a:t> 4 IR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fr" sz="1000"/>
                        <a:t>non attribué</a:t>
                      </a:r>
                      <a:endParaRPr i="1"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Mesurer le niveau d’eau</a:t>
                      </a:r>
                      <a:endParaRPr sz="105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 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Vérifier la Présence/Absence de capsules </a:t>
                      </a:r>
                      <a:endParaRPr sz="105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Détecter la présence/absence de tasse</a:t>
                      </a:r>
                      <a:endParaRPr sz="105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Afficher localement les paramètres de la machine </a:t>
                      </a:r>
                      <a:endParaRPr sz="105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Communiquer avec la machine via une liaison sans fil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Positionner la magasin en fonction du choix de la capsule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Libérer/bloquer la/les capsule(s)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Chauffer l’eau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Maintenir la capsule lors de la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préparation d’un café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Assurer un dosage correct d’eau en fonction du type de boisson</a:t>
                      </a:r>
                      <a:endParaRPr sz="10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50"/>
                        <a:t>Lancer la préparation d’un café avec la possibilité de choisir le type de capsule et de </a:t>
                      </a:r>
                      <a:r>
                        <a:rPr b="1" lang="fr" sz="1050"/>
                        <a:t>longueur</a:t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50"/>
                        <a:t>Visualiser les alertes</a:t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050"/>
                        <a:t>Suivre l’état de vie de la machine à café</a:t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050"/>
                        <a:t>Communiquer avec la machine via une liaison sans fil</a:t>
                      </a:r>
                      <a:endParaRPr b="1" sz="1050"/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Identifier l’utilisateur par badge RFID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Paramétrer les préférences de l’utilisateur 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050"/>
                        <a:t>Informer l’utilisateur de sa </a:t>
                      </a:r>
                      <a:r>
                        <a:rPr lang="fr" sz="1050"/>
                        <a:t>“santé” à partir du nb cafés/jour, taux de caféine recommandé</a:t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50"/>
                        <a:t>Programmer la préparation d’un café </a:t>
                      </a:r>
                      <a:endParaRPr sz="105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p19"/>
          <p:cNvSpPr txBox="1"/>
          <p:nvPr/>
        </p:nvSpPr>
        <p:spPr>
          <a:xfrm>
            <a:off x="179700" y="-76200"/>
            <a:ext cx="833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Equipe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 amt="80000"/>
          </a:blip>
          <a:srcRect b="22024" l="0" r="0" t="5621"/>
          <a:stretch/>
        </p:blipFill>
        <p:spPr>
          <a:xfrm>
            <a:off x="0" y="1524000"/>
            <a:ext cx="9143999" cy="441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79700" y="-76200"/>
            <a:ext cx="833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Cookie"/>
                <a:ea typeface="Cookie"/>
                <a:cs typeface="Cookie"/>
                <a:sym typeface="Cookie"/>
              </a:rPr>
              <a:t>Planification des tâches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0" l="0" r="0" t="2591"/>
          <a:stretch/>
        </p:blipFill>
        <p:spPr>
          <a:xfrm>
            <a:off x="1050025" y="1063500"/>
            <a:ext cx="7351175" cy="35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250"/>
            <a:ext cx="92118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4" y="576174"/>
            <a:ext cx="2272524" cy="7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6379820" y="4663225"/>
            <a:ext cx="2641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Anthony Bryckaert	 </a:t>
            </a:r>
            <a:fld id="{00000000-1234-1234-1234-123412341234}" type="slidenum">
              <a:rPr lang="fr"/>
              <a:t>‹#›</a:t>
            </a:fld>
            <a:r>
              <a:rPr lang="fr"/>
              <a:t> v1.1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0" y="1355191"/>
            <a:ext cx="9144002" cy="1234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fr" sz="3000">
                <a:latin typeface="Cookie"/>
                <a:ea typeface="Cookie"/>
                <a:cs typeface="Cookie"/>
                <a:sym typeface="Cookie"/>
              </a:rPr>
              <a:t>Planification</a:t>
            </a:r>
            <a:endParaRPr sz="3300">
              <a:latin typeface="Cookie"/>
              <a:ea typeface="Cookie"/>
              <a:cs typeface="Cookie"/>
              <a:sym typeface="Cooki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13" y="3422026"/>
            <a:ext cx="9143998" cy="127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28" y="2824800"/>
            <a:ext cx="4229997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